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charts/colors2.xml" ContentType="application/vnd.ms-office.chartcolorstyle+xml"/>
  <Override PartName="/ppt/charts/style2.xml" ContentType="application/vnd.ms-office.chartstyle+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1.xml" ContentType="application/vnd.openxmlformats-officedocument.theme+xml"/>
  <Override PartName="/ppt/charts/chart2.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6"/>
  </p:normalViewPr>
  <p:slideViewPr>
    <p:cSldViewPr snapToGrid="0">
      <p:cViewPr>
        <p:scale>
          <a:sx n="98" d="100"/>
          <a:sy n="98" d="100"/>
        </p:scale>
        <p:origin x="-336"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Users/jamesrudge/Library/Mobile%20Documents/com~apple~CloudDocs/ANAESTHETICS/QIP%20&amp;%20PUBLICATIONS/RSC%202022/Shrewsbury%20Telford%20PAIN%20DATABASE%20(version%201)%20cop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jamesrudge/Library/Mobile%20Documents/com~apple~CloudDocs/ANAESTHETICS/QIP%20&amp;%20PUBLICATIONS/RSC%202022/Shrewsbury%20Telford%20PAIN%20DATABASE%20(version%201)%20copy.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PCA Usage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Charts!$A$1</c:f>
              <c:strCache>
                <c:ptCount val="1"/>
                <c:pt idx="0">
                  <c:v>Spinal+PCA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Charts!$D$2:$F$2</c:f>
              <c:strCache>
                <c:ptCount val="3"/>
                <c:pt idx="0">
                  <c:v>PCA Median D1</c:v>
                </c:pt>
                <c:pt idx="1">
                  <c:v>PCA Median D2</c:v>
                </c:pt>
                <c:pt idx="2">
                  <c:v>PCA Median D3</c:v>
                </c:pt>
              </c:strCache>
            </c:strRef>
          </c:cat>
          <c:val>
            <c:numRef>
              <c:f>Charts!$D$3:$F$3</c:f>
              <c:numCache>
                <c:formatCode>General</c:formatCode>
                <c:ptCount val="3"/>
                <c:pt idx="0">
                  <c:v>38</c:v>
                </c:pt>
                <c:pt idx="1">
                  <c:v>63</c:v>
                </c:pt>
                <c:pt idx="2">
                  <c:v>72</c:v>
                </c:pt>
              </c:numCache>
            </c:numRef>
          </c:val>
          <c:extLst>
            <c:ext xmlns:c16="http://schemas.microsoft.com/office/drawing/2014/chart" uri="{C3380CC4-5D6E-409C-BE32-E72D297353CC}">
              <c16:uniqueId val="{00000000-A4BE-EE4C-85A2-E1E618CFAA9F}"/>
            </c:ext>
          </c:extLst>
        </c:ser>
        <c:ser>
          <c:idx val="1"/>
          <c:order val="1"/>
          <c:tx>
            <c:strRef>
              <c:f>Charts!$M$1</c:f>
              <c:strCache>
                <c:ptCount val="1"/>
                <c:pt idx="0">
                  <c:v>Spinal+PCA+RSC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Charts!$D$2:$F$2</c:f>
              <c:strCache>
                <c:ptCount val="3"/>
                <c:pt idx="0">
                  <c:v>PCA Median D1</c:v>
                </c:pt>
                <c:pt idx="1">
                  <c:v>PCA Median D2</c:v>
                </c:pt>
                <c:pt idx="2">
                  <c:v>PCA Median D3</c:v>
                </c:pt>
              </c:strCache>
            </c:strRef>
          </c:cat>
          <c:val>
            <c:numRef>
              <c:f>Charts!$P$3:$R$3</c:f>
              <c:numCache>
                <c:formatCode>General</c:formatCode>
                <c:ptCount val="3"/>
                <c:pt idx="0">
                  <c:v>28</c:v>
                </c:pt>
                <c:pt idx="1">
                  <c:v>53</c:v>
                </c:pt>
                <c:pt idx="2">
                  <c:v>71</c:v>
                </c:pt>
              </c:numCache>
            </c:numRef>
          </c:val>
          <c:extLst>
            <c:ext xmlns:c16="http://schemas.microsoft.com/office/drawing/2014/chart" uri="{C3380CC4-5D6E-409C-BE32-E72D297353CC}">
              <c16:uniqueId val="{00000001-A4BE-EE4C-85A2-E1E618CFAA9F}"/>
            </c:ext>
          </c:extLst>
        </c:ser>
        <c:dLbls>
          <c:dLblPos val="outEnd"/>
          <c:showLegendKey val="0"/>
          <c:showVal val="1"/>
          <c:showCatName val="0"/>
          <c:showSerName val="0"/>
          <c:showPercent val="0"/>
          <c:showBubbleSize val="0"/>
        </c:dLbls>
        <c:gapWidth val="219"/>
        <c:axId val="408548832"/>
        <c:axId val="919052896"/>
      </c:barChart>
      <c:catAx>
        <c:axId val="408548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9052896"/>
        <c:crosses val="autoZero"/>
        <c:auto val="1"/>
        <c:lblAlgn val="ctr"/>
        <c:lblOffset val="100"/>
        <c:noMultiLvlLbl val="0"/>
      </c:catAx>
      <c:valAx>
        <c:axId val="919052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PCA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85488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Adverse Events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Charts!$Y$3</c:f>
              <c:strCache>
                <c:ptCount val="1"/>
                <c:pt idx="0">
                  <c:v>Spinal+PCA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Charts!$AL$2:$AM$2</c:f>
              <c:strCache>
                <c:ptCount val="2"/>
                <c:pt idx="0">
                  <c:v>Total Adverse Events</c:v>
                </c:pt>
                <c:pt idx="1">
                  <c:v>Adverse Event Rate (%)</c:v>
                </c:pt>
              </c:strCache>
            </c:strRef>
          </c:cat>
          <c:val>
            <c:numRef>
              <c:f>Charts!$AL$3:$AM$3</c:f>
              <c:numCache>
                <c:formatCode>0</c:formatCode>
                <c:ptCount val="2"/>
                <c:pt idx="0" formatCode="General">
                  <c:v>33</c:v>
                </c:pt>
                <c:pt idx="1">
                  <c:v>38</c:v>
                </c:pt>
              </c:numCache>
            </c:numRef>
          </c:val>
          <c:extLst>
            <c:ext xmlns:c16="http://schemas.microsoft.com/office/drawing/2014/chart" uri="{C3380CC4-5D6E-409C-BE32-E72D297353CC}">
              <c16:uniqueId val="{00000000-7B23-1441-A2CE-23CD0E50314F}"/>
            </c:ext>
          </c:extLst>
        </c:ser>
        <c:ser>
          <c:idx val="1"/>
          <c:order val="1"/>
          <c:tx>
            <c:strRef>
              <c:f>Charts!$Y$4</c:f>
              <c:strCache>
                <c:ptCount val="1"/>
                <c:pt idx="0">
                  <c:v>Spinal+PCA+RSC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Charts!$AL$2:$AM$2</c:f>
              <c:strCache>
                <c:ptCount val="2"/>
                <c:pt idx="0">
                  <c:v>Total Adverse Events</c:v>
                </c:pt>
                <c:pt idx="1">
                  <c:v>Adverse Event Rate (%)</c:v>
                </c:pt>
              </c:strCache>
            </c:strRef>
          </c:cat>
          <c:val>
            <c:numRef>
              <c:f>Charts!$AL$4:$AM$4</c:f>
              <c:numCache>
                <c:formatCode>0</c:formatCode>
                <c:ptCount val="2"/>
                <c:pt idx="0" formatCode="General">
                  <c:v>9</c:v>
                </c:pt>
                <c:pt idx="1">
                  <c:v>25</c:v>
                </c:pt>
              </c:numCache>
            </c:numRef>
          </c:val>
          <c:extLst>
            <c:ext xmlns:c16="http://schemas.microsoft.com/office/drawing/2014/chart" uri="{C3380CC4-5D6E-409C-BE32-E72D297353CC}">
              <c16:uniqueId val="{00000001-7B23-1441-A2CE-23CD0E50314F}"/>
            </c:ext>
          </c:extLst>
        </c:ser>
        <c:dLbls>
          <c:dLblPos val="outEnd"/>
          <c:showLegendKey val="0"/>
          <c:showVal val="1"/>
          <c:showCatName val="0"/>
          <c:showSerName val="0"/>
          <c:showPercent val="0"/>
          <c:showBubbleSize val="0"/>
        </c:dLbls>
        <c:gapWidth val="219"/>
        <c:overlap val="-27"/>
        <c:axId val="287726096"/>
        <c:axId val="330195088"/>
      </c:barChart>
      <c:catAx>
        <c:axId val="287726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0195088"/>
        <c:crosses val="autoZero"/>
        <c:auto val="1"/>
        <c:lblAlgn val="ctr"/>
        <c:lblOffset val="100"/>
        <c:noMultiLvlLbl val="0"/>
      </c:catAx>
      <c:valAx>
        <c:axId val="3301950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7726096"/>
        <c:crosses val="autoZero"/>
        <c:crossBetween val="between"/>
      </c:valAx>
      <c:spPr>
        <a:noFill/>
        <a:ln>
          <a:noFill/>
        </a:ln>
        <a:effectLst/>
      </c:spPr>
    </c:plotArea>
    <c:legend>
      <c:legendPos val="r"/>
      <c:layout>
        <c:manualLayout>
          <c:xMode val="edge"/>
          <c:yMode val="edge"/>
          <c:x val="0.6845329272995343"/>
          <c:y val="0.47823554457364947"/>
          <c:w val="0.22240578689759377"/>
          <c:h val="0.3283098425706256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D85D5-0045-DF52-A9CD-26EAA17F4C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D39A1F5A-89A1-3A66-B472-C183E38B80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3DB20160-3F3E-3AF3-D2BA-42FDAB84BE20}"/>
              </a:ext>
            </a:extLst>
          </p:cNvPr>
          <p:cNvSpPr>
            <a:spLocks noGrp="1"/>
          </p:cNvSpPr>
          <p:nvPr>
            <p:ph type="dt" sz="half" idx="10"/>
          </p:nvPr>
        </p:nvSpPr>
        <p:spPr/>
        <p:txBody>
          <a:bodyPr/>
          <a:lstStyle/>
          <a:p>
            <a:fld id="{098BBB8A-D214-4744-99C7-9DE0F0D03FDE}" type="datetimeFigureOut">
              <a:rPr lang="en-GB" smtClean="0"/>
              <a:t>02/05/2023</a:t>
            </a:fld>
            <a:endParaRPr lang="en-GB"/>
          </a:p>
        </p:txBody>
      </p:sp>
      <p:sp>
        <p:nvSpPr>
          <p:cNvPr id="5" name="Footer Placeholder 4">
            <a:extLst>
              <a:ext uri="{FF2B5EF4-FFF2-40B4-BE49-F238E27FC236}">
                <a16:creationId xmlns:a16="http://schemas.microsoft.com/office/drawing/2014/main" id="{0285EE88-6260-2F5F-66F9-4810E3954C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0F3626-9842-3536-BAC4-D7FFBE755E02}"/>
              </a:ext>
            </a:extLst>
          </p:cNvPr>
          <p:cNvSpPr>
            <a:spLocks noGrp="1"/>
          </p:cNvSpPr>
          <p:nvPr>
            <p:ph type="sldNum" sz="quarter" idx="12"/>
          </p:nvPr>
        </p:nvSpPr>
        <p:spPr/>
        <p:txBody>
          <a:bodyPr/>
          <a:lstStyle/>
          <a:p>
            <a:fld id="{12FC2DEC-6820-684A-A2F2-7151EC7062A7}" type="slidenum">
              <a:rPr lang="en-GB" smtClean="0"/>
              <a:t>‹#›</a:t>
            </a:fld>
            <a:endParaRPr lang="en-GB"/>
          </a:p>
        </p:txBody>
      </p:sp>
    </p:spTree>
    <p:extLst>
      <p:ext uri="{BB962C8B-B14F-4D97-AF65-F5344CB8AC3E}">
        <p14:creationId xmlns:p14="http://schemas.microsoft.com/office/powerpoint/2010/main" val="959686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D35FA-D635-F080-2E3D-906700465B6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8FA09B87-32D4-C9C6-C2AF-1670EABD9B1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4E275EE-C30E-5CAD-2D66-45A642236656}"/>
              </a:ext>
            </a:extLst>
          </p:cNvPr>
          <p:cNvSpPr>
            <a:spLocks noGrp="1"/>
          </p:cNvSpPr>
          <p:nvPr>
            <p:ph type="dt" sz="half" idx="10"/>
          </p:nvPr>
        </p:nvSpPr>
        <p:spPr/>
        <p:txBody>
          <a:bodyPr/>
          <a:lstStyle/>
          <a:p>
            <a:fld id="{098BBB8A-D214-4744-99C7-9DE0F0D03FDE}" type="datetimeFigureOut">
              <a:rPr lang="en-GB" smtClean="0"/>
              <a:t>02/05/2023</a:t>
            </a:fld>
            <a:endParaRPr lang="en-GB"/>
          </a:p>
        </p:txBody>
      </p:sp>
      <p:sp>
        <p:nvSpPr>
          <p:cNvPr id="5" name="Footer Placeholder 4">
            <a:extLst>
              <a:ext uri="{FF2B5EF4-FFF2-40B4-BE49-F238E27FC236}">
                <a16:creationId xmlns:a16="http://schemas.microsoft.com/office/drawing/2014/main" id="{10C733D7-2DC8-B10F-DAD2-DCC6FCBA44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C665BB-6543-1AD3-1840-331B7EBDA2EE}"/>
              </a:ext>
            </a:extLst>
          </p:cNvPr>
          <p:cNvSpPr>
            <a:spLocks noGrp="1"/>
          </p:cNvSpPr>
          <p:nvPr>
            <p:ph type="sldNum" sz="quarter" idx="12"/>
          </p:nvPr>
        </p:nvSpPr>
        <p:spPr/>
        <p:txBody>
          <a:bodyPr/>
          <a:lstStyle/>
          <a:p>
            <a:fld id="{12FC2DEC-6820-684A-A2F2-7151EC7062A7}" type="slidenum">
              <a:rPr lang="en-GB" smtClean="0"/>
              <a:t>‹#›</a:t>
            </a:fld>
            <a:endParaRPr lang="en-GB"/>
          </a:p>
        </p:txBody>
      </p:sp>
    </p:spTree>
    <p:extLst>
      <p:ext uri="{BB962C8B-B14F-4D97-AF65-F5344CB8AC3E}">
        <p14:creationId xmlns:p14="http://schemas.microsoft.com/office/powerpoint/2010/main" val="162141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75BEF2-6138-0A3F-F48B-AFA9E1B7C9D3}"/>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E7CF9BED-9BCA-C25A-1921-9A1D26B8F16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50911AA-DC94-6AFA-5426-245EB1C267A4}"/>
              </a:ext>
            </a:extLst>
          </p:cNvPr>
          <p:cNvSpPr>
            <a:spLocks noGrp="1"/>
          </p:cNvSpPr>
          <p:nvPr>
            <p:ph type="dt" sz="half" idx="10"/>
          </p:nvPr>
        </p:nvSpPr>
        <p:spPr/>
        <p:txBody>
          <a:bodyPr/>
          <a:lstStyle/>
          <a:p>
            <a:fld id="{098BBB8A-D214-4744-99C7-9DE0F0D03FDE}" type="datetimeFigureOut">
              <a:rPr lang="en-GB" smtClean="0"/>
              <a:t>02/05/2023</a:t>
            </a:fld>
            <a:endParaRPr lang="en-GB"/>
          </a:p>
        </p:txBody>
      </p:sp>
      <p:sp>
        <p:nvSpPr>
          <p:cNvPr id="5" name="Footer Placeholder 4">
            <a:extLst>
              <a:ext uri="{FF2B5EF4-FFF2-40B4-BE49-F238E27FC236}">
                <a16:creationId xmlns:a16="http://schemas.microsoft.com/office/drawing/2014/main" id="{D443783B-B273-E824-31BD-CDB6979502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2ED0CF-E897-904D-DB36-DB242810F35A}"/>
              </a:ext>
            </a:extLst>
          </p:cNvPr>
          <p:cNvSpPr>
            <a:spLocks noGrp="1"/>
          </p:cNvSpPr>
          <p:nvPr>
            <p:ph type="sldNum" sz="quarter" idx="12"/>
          </p:nvPr>
        </p:nvSpPr>
        <p:spPr/>
        <p:txBody>
          <a:bodyPr/>
          <a:lstStyle/>
          <a:p>
            <a:fld id="{12FC2DEC-6820-684A-A2F2-7151EC7062A7}" type="slidenum">
              <a:rPr lang="en-GB" smtClean="0"/>
              <a:t>‹#›</a:t>
            </a:fld>
            <a:endParaRPr lang="en-GB"/>
          </a:p>
        </p:txBody>
      </p:sp>
    </p:spTree>
    <p:extLst>
      <p:ext uri="{BB962C8B-B14F-4D97-AF65-F5344CB8AC3E}">
        <p14:creationId xmlns:p14="http://schemas.microsoft.com/office/powerpoint/2010/main" val="583534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AEFE1-6008-DFBC-2B1D-F3D6FBF6052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851BC98-CDA5-A5B7-7196-D8442A7A0C2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722F35E-F108-7962-36E1-79E53F18FDD6}"/>
              </a:ext>
            </a:extLst>
          </p:cNvPr>
          <p:cNvSpPr>
            <a:spLocks noGrp="1"/>
          </p:cNvSpPr>
          <p:nvPr>
            <p:ph type="dt" sz="half" idx="10"/>
          </p:nvPr>
        </p:nvSpPr>
        <p:spPr/>
        <p:txBody>
          <a:bodyPr/>
          <a:lstStyle/>
          <a:p>
            <a:fld id="{098BBB8A-D214-4744-99C7-9DE0F0D03FDE}" type="datetimeFigureOut">
              <a:rPr lang="en-GB" smtClean="0"/>
              <a:t>02/05/2023</a:t>
            </a:fld>
            <a:endParaRPr lang="en-GB"/>
          </a:p>
        </p:txBody>
      </p:sp>
      <p:sp>
        <p:nvSpPr>
          <p:cNvPr id="5" name="Footer Placeholder 4">
            <a:extLst>
              <a:ext uri="{FF2B5EF4-FFF2-40B4-BE49-F238E27FC236}">
                <a16:creationId xmlns:a16="http://schemas.microsoft.com/office/drawing/2014/main" id="{99947BDE-F309-647A-C048-2EE3072C83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75E1B8-757E-EBC6-703A-B8506904C9B5}"/>
              </a:ext>
            </a:extLst>
          </p:cNvPr>
          <p:cNvSpPr>
            <a:spLocks noGrp="1"/>
          </p:cNvSpPr>
          <p:nvPr>
            <p:ph type="sldNum" sz="quarter" idx="12"/>
          </p:nvPr>
        </p:nvSpPr>
        <p:spPr/>
        <p:txBody>
          <a:bodyPr/>
          <a:lstStyle/>
          <a:p>
            <a:fld id="{12FC2DEC-6820-684A-A2F2-7151EC7062A7}" type="slidenum">
              <a:rPr lang="en-GB" smtClean="0"/>
              <a:t>‹#›</a:t>
            </a:fld>
            <a:endParaRPr lang="en-GB"/>
          </a:p>
        </p:txBody>
      </p:sp>
    </p:spTree>
    <p:extLst>
      <p:ext uri="{BB962C8B-B14F-4D97-AF65-F5344CB8AC3E}">
        <p14:creationId xmlns:p14="http://schemas.microsoft.com/office/powerpoint/2010/main" val="217653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79B87-2B55-7725-731E-2355D9F4FD2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8749561-2E19-18A1-F576-F5EC507CFF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5635645-5A75-BEAD-66F8-F5A75DA0F588}"/>
              </a:ext>
            </a:extLst>
          </p:cNvPr>
          <p:cNvSpPr>
            <a:spLocks noGrp="1"/>
          </p:cNvSpPr>
          <p:nvPr>
            <p:ph type="dt" sz="half" idx="10"/>
          </p:nvPr>
        </p:nvSpPr>
        <p:spPr/>
        <p:txBody>
          <a:bodyPr/>
          <a:lstStyle/>
          <a:p>
            <a:fld id="{098BBB8A-D214-4744-99C7-9DE0F0D03FDE}" type="datetimeFigureOut">
              <a:rPr lang="en-GB" smtClean="0"/>
              <a:t>02/05/2023</a:t>
            </a:fld>
            <a:endParaRPr lang="en-GB"/>
          </a:p>
        </p:txBody>
      </p:sp>
      <p:sp>
        <p:nvSpPr>
          <p:cNvPr id="5" name="Footer Placeholder 4">
            <a:extLst>
              <a:ext uri="{FF2B5EF4-FFF2-40B4-BE49-F238E27FC236}">
                <a16:creationId xmlns:a16="http://schemas.microsoft.com/office/drawing/2014/main" id="{C44B782D-0F8A-6BFA-7070-66D55DE405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65C4B9-7D6A-E485-B9AE-E19CB46CE378}"/>
              </a:ext>
            </a:extLst>
          </p:cNvPr>
          <p:cNvSpPr>
            <a:spLocks noGrp="1"/>
          </p:cNvSpPr>
          <p:nvPr>
            <p:ph type="sldNum" sz="quarter" idx="12"/>
          </p:nvPr>
        </p:nvSpPr>
        <p:spPr/>
        <p:txBody>
          <a:bodyPr/>
          <a:lstStyle/>
          <a:p>
            <a:fld id="{12FC2DEC-6820-684A-A2F2-7151EC7062A7}" type="slidenum">
              <a:rPr lang="en-GB" smtClean="0"/>
              <a:t>‹#›</a:t>
            </a:fld>
            <a:endParaRPr lang="en-GB"/>
          </a:p>
        </p:txBody>
      </p:sp>
    </p:spTree>
    <p:extLst>
      <p:ext uri="{BB962C8B-B14F-4D97-AF65-F5344CB8AC3E}">
        <p14:creationId xmlns:p14="http://schemas.microsoft.com/office/powerpoint/2010/main" val="2306242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9496-4DCE-D0D8-E268-9871C9ADD54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8D87D86-C410-EB40-B545-DE18ECCEA9B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9225EA8-4F1C-599F-D387-5DF5210D543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EAA9CF8-6976-6BAD-E987-18B1AE66DAC4}"/>
              </a:ext>
            </a:extLst>
          </p:cNvPr>
          <p:cNvSpPr>
            <a:spLocks noGrp="1"/>
          </p:cNvSpPr>
          <p:nvPr>
            <p:ph type="dt" sz="half" idx="10"/>
          </p:nvPr>
        </p:nvSpPr>
        <p:spPr/>
        <p:txBody>
          <a:bodyPr/>
          <a:lstStyle/>
          <a:p>
            <a:fld id="{098BBB8A-D214-4744-99C7-9DE0F0D03FDE}" type="datetimeFigureOut">
              <a:rPr lang="en-GB" smtClean="0"/>
              <a:t>02/05/2023</a:t>
            </a:fld>
            <a:endParaRPr lang="en-GB"/>
          </a:p>
        </p:txBody>
      </p:sp>
      <p:sp>
        <p:nvSpPr>
          <p:cNvPr id="6" name="Footer Placeholder 5">
            <a:extLst>
              <a:ext uri="{FF2B5EF4-FFF2-40B4-BE49-F238E27FC236}">
                <a16:creationId xmlns:a16="http://schemas.microsoft.com/office/drawing/2014/main" id="{E6FED679-5A34-BDBE-73AB-B1B6B6F724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06B1F5-57F5-1E56-DAE0-284BD13D83C7}"/>
              </a:ext>
            </a:extLst>
          </p:cNvPr>
          <p:cNvSpPr>
            <a:spLocks noGrp="1"/>
          </p:cNvSpPr>
          <p:nvPr>
            <p:ph type="sldNum" sz="quarter" idx="12"/>
          </p:nvPr>
        </p:nvSpPr>
        <p:spPr/>
        <p:txBody>
          <a:bodyPr/>
          <a:lstStyle/>
          <a:p>
            <a:fld id="{12FC2DEC-6820-684A-A2F2-7151EC7062A7}" type="slidenum">
              <a:rPr lang="en-GB" smtClean="0"/>
              <a:t>‹#›</a:t>
            </a:fld>
            <a:endParaRPr lang="en-GB"/>
          </a:p>
        </p:txBody>
      </p:sp>
    </p:spTree>
    <p:extLst>
      <p:ext uri="{BB962C8B-B14F-4D97-AF65-F5344CB8AC3E}">
        <p14:creationId xmlns:p14="http://schemas.microsoft.com/office/powerpoint/2010/main" val="1224808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0B4C3-96C1-D5F6-E6E1-831790D318A6}"/>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F15C780E-426C-6CE3-F0EE-235C95AA43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A2DF611-2DDA-0131-2AA1-0CC5DE5D8A5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E995DA44-5AC0-4088-0B51-E7B46DD531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0C7261B-779B-7997-DD11-49B686C59F9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6DA1E25-A6F4-38C5-39EC-BDEDB39D534B}"/>
              </a:ext>
            </a:extLst>
          </p:cNvPr>
          <p:cNvSpPr>
            <a:spLocks noGrp="1"/>
          </p:cNvSpPr>
          <p:nvPr>
            <p:ph type="dt" sz="half" idx="10"/>
          </p:nvPr>
        </p:nvSpPr>
        <p:spPr/>
        <p:txBody>
          <a:bodyPr/>
          <a:lstStyle/>
          <a:p>
            <a:fld id="{098BBB8A-D214-4744-99C7-9DE0F0D03FDE}" type="datetimeFigureOut">
              <a:rPr lang="en-GB" smtClean="0"/>
              <a:t>02/05/2023</a:t>
            </a:fld>
            <a:endParaRPr lang="en-GB"/>
          </a:p>
        </p:txBody>
      </p:sp>
      <p:sp>
        <p:nvSpPr>
          <p:cNvPr id="8" name="Footer Placeholder 7">
            <a:extLst>
              <a:ext uri="{FF2B5EF4-FFF2-40B4-BE49-F238E27FC236}">
                <a16:creationId xmlns:a16="http://schemas.microsoft.com/office/drawing/2014/main" id="{AB083FC4-3DB0-0CEB-0DA1-9136B1AE573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5E2103A-30FF-CB41-8AC0-054594B8C4D5}"/>
              </a:ext>
            </a:extLst>
          </p:cNvPr>
          <p:cNvSpPr>
            <a:spLocks noGrp="1"/>
          </p:cNvSpPr>
          <p:nvPr>
            <p:ph type="sldNum" sz="quarter" idx="12"/>
          </p:nvPr>
        </p:nvSpPr>
        <p:spPr/>
        <p:txBody>
          <a:bodyPr/>
          <a:lstStyle/>
          <a:p>
            <a:fld id="{12FC2DEC-6820-684A-A2F2-7151EC7062A7}" type="slidenum">
              <a:rPr lang="en-GB" smtClean="0"/>
              <a:t>‹#›</a:t>
            </a:fld>
            <a:endParaRPr lang="en-GB"/>
          </a:p>
        </p:txBody>
      </p:sp>
    </p:spTree>
    <p:extLst>
      <p:ext uri="{BB962C8B-B14F-4D97-AF65-F5344CB8AC3E}">
        <p14:creationId xmlns:p14="http://schemas.microsoft.com/office/powerpoint/2010/main" val="235870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8A06D-2466-E0DB-D69A-9232156370F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7C65621-5220-103C-2EAF-20FD2740DDA2}"/>
              </a:ext>
            </a:extLst>
          </p:cNvPr>
          <p:cNvSpPr>
            <a:spLocks noGrp="1"/>
          </p:cNvSpPr>
          <p:nvPr>
            <p:ph type="dt" sz="half" idx="10"/>
          </p:nvPr>
        </p:nvSpPr>
        <p:spPr/>
        <p:txBody>
          <a:bodyPr/>
          <a:lstStyle/>
          <a:p>
            <a:fld id="{098BBB8A-D214-4744-99C7-9DE0F0D03FDE}" type="datetimeFigureOut">
              <a:rPr lang="en-GB" smtClean="0"/>
              <a:t>02/05/2023</a:t>
            </a:fld>
            <a:endParaRPr lang="en-GB"/>
          </a:p>
        </p:txBody>
      </p:sp>
      <p:sp>
        <p:nvSpPr>
          <p:cNvPr id="4" name="Footer Placeholder 3">
            <a:extLst>
              <a:ext uri="{FF2B5EF4-FFF2-40B4-BE49-F238E27FC236}">
                <a16:creationId xmlns:a16="http://schemas.microsoft.com/office/drawing/2014/main" id="{A74BB9E3-4ABF-FB2A-500B-FE2C8389A12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BA2EEE7-AA3A-E372-D7D5-C91D20685FF9}"/>
              </a:ext>
            </a:extLst>
          </p:cNvPr>
          <p:cNvSpPr>
            <a:spLocks noGrp="1"/>
          </p:cNvSpPr>
          <p:nvPr>
            <p:ph type="sldNum" sz="quarter" idx="12"/>
          </p:nvPr>
        </p:nvSpPr>
        <p:spPr/>
        <p:txBody>
          <a:bodyPr/>
          <a:lstStyle/>
          <a:p>
            <a:fld id="{12FC2DEC-6820-684A-A2F2-7151EC7062A7}" type="slidenum">
              <a:rPr lang="en-GB" smtClean="0"/>
              <a:t>‹#›</a:t>
            </a:fld>
            <a:endParaRPr lang="en-GB"/>
          </a:p>
        </p:txBody>
      </p:sp>
    </p:spTree>
    <p:extLst>
      <p:ext uri="{BB962C8B-B14F-4D97-AF65-F5344CB8AC3E}">
        <p14:creationId xmlns:p14="http://schemas.microsoft.com/office/powerpoint/2010/main" val="3568334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5DA524-8D05-2CF4-FF65-4A28887D1C76}"/>
              </a:ext>
            </a:extLst>
          </p:cNvPr>
          <p:cNvSpPr>
            <a:spLocks noGrp="1"/>
          </p:cNvSpPr>
          <p:nvPr>
            <p:ph type="dt" sz="half" idx="10"/>
          </p:nvPr>
        </p:nvSpPr>
        <p:spPr/>
        <p:txBody>
          <a:bodyPr/>
          <a:lstStyle/>
          <a:p>
            <a:fld id="{098BBB8A-D214-4744-99C7-9DE0F0D03FDE}" type="datetimeFigureOut">
              <a:rPr lang="en-GB" smtClean="0"/>
              <a:t>02/05/2023</a:t>
            </a:fld>
            <a:endParaRPr lang="en-GB"/>
          </a:p>
        </p:txBody>
      </p:sp>
      <p:sp>
        <p:nvSpPr>
          <p:cNvPr id="3" name="Footer Placeholder 2">
            <a:extLst>
              <a:ext uri="{FF2B5EF4-FFF2-40B4-BE49-F238E27FC236}">
                <a16:creationId xmlns:a16="http://schemas.microsoft.com/office/drawing/2014/main" id="{77A8AFEB-19F0-BD40-682C-07049D2C0D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B93E82C-6D17-1C49-6519-17B4815BC138}"/>
              </a:ext>
            </a:extLst>
          </p:cNvPr>
          <p:cNvSpPr>
            <a:spLocks noGrp="1"/>
          </p:cNvSpPr>
          <p:nvPr>
            <p:ph type="sldNum" sz="quarter" idx="12"/>
          </p:nvPr>
        </p:nvSpPr>
        <p:spPr/>
        <p:txBody>
          <a:bodyPr/>
          <a:lstStyle/>
          <a:p>
            <a:fld id="{12FC2DEC-6820-684A-A2F2-7151EC7062A7}" type="slidenum">
              <a:rPr lang="en-GB" smtClean="0"/>
              <a:t>‹#›</a:t>
            </a:fld>
            <a:endParaRPr lang="en-GB"/>
          </a:p>
        </p:txBody>
      </p:sp>
    </p:spTree>
    <p:extLst>
      <p:ext uri="{BB962C8B-B14F-4D97-AF65-F5344CB8AC3E}">
        <p14:creationId xmlns:p14="http://schemas.microsoft.com/office/powerpoint/2010/main" val="3636424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B644D-5A91-E2AE-6728-CBC20698D07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32BE9F22-9CB5-FA5A-D7A0-FDF98FBD37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68EF7015-BB3D-1C92-EECF-F54FA1209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D1C62B6-1C97-4575-1C2D-6694B20C39EC}"/>
              </a:ext>
            </a:extLst>
          </p:cNvPr>
          <p:cNvSpPr>
            <a:spLocks noGrp="1"/>
          </p:cNvSpPr>
          <p:nvPr>
            <p:ph type="dt" sz="half" idx="10"/>
          </p:nvPr>
        </p:nvSpPr>
        <p:spPr/>
        <p:txBody>
          <a:bodyPr/>
          <a:lstStyle/>
          <a:p>
            <a:fld id="{098BBB8A-D214-4744-99C7-9DE0F0D03FDE}" type="datetimeFigureOut">
              <a:rPr lang="en-GB" smtClean="0"/>
              <a:t>02/05/2023</a:t>
            </a:fld>
            <a:endParaRPr lang="en-GB"/>
          </a:p>
        </p:txBody>
      </p:sp>
      <p:sp>
        <p:nvSpPr>
          <p:cNvPr id="6" name="Footer Placeholder 5">
            <a:extLst>
              <a:ext uri="{FF2B5EF4-FFF2-40B4-BE49-F238E27FC236}">
                <a16:creationId xmlns:a16="http://schemas.microsoft.com/office/drawing/2014/main" id="{9D399235-0069-5980-1FF6-550C4F5724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D5FAC9-BBD7-F34A-9DE5-A7BCFA5F2736}"/>
              </a:ext>
            </a:extLst>
          </p:cNvPr>
          <p:cNvSpPr>
            <a:spLocks noGrp="1"/>
          </p:cNvSpPr>
          <p:nvPr>
            <p:ph type="sldNum" sz="quarter" idx="12"/>
          </p:nvPr>
        </p:nvSpPr>
        <p:spPr/>
        <p:txBody>
          <a:bodyPr/>
          <a:lstStyle/>
          <a:p>
            <a:fld id="{12FC2DEC-6820-684A-A2F2-7151EC7062A7}" type="slidenum">
              <a:rPr lang="en-GB" smtClean="0"/>
              <a:t>‹#›</a:t>
            </a:fld>
            <a:endParaRPr lang="en-GB"/>
          </a:p>
        </p:txBody>
      </p:sp>
    </p:spTree>
    <p:extLst>
      <p:ext uri="{BB962C8B-B14F-4D97-AF65-F5344CB8AC3E}">
        <p14:creationId xmlns:p14="http://schemas.microsoft.com/office/powerpoint/2010/main" val="4038399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BB6EF-69B3-650E-8C74-B97D50F524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F55A9D3-9AE3-86C6-A6DC-5A2309605F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316438C-15A7-8FA0-AAC0-3847528139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A625DEA-2A65-C925-A3EB-7936B620B0EA}"/>
              </a:ext>
            </a:extLst>
          </p:cNvPr>
          <p:cNvSpPr>
            <a:spLocks noGrp="1"/>
          </p:cNvSpPr>
          <p:nvPr>
            <p:ph type="dt" sz="half" idx="10"/>
          </p:nvPr>
        </p:nvSpPr>
        <p:spPr/>
        <p:txBody>
          <a:bodyPr/>
          <a:lstStyle/>
          <a:p>
            <a:fld id="{098BBB8A-D214-4744-99C7-9DE0F0D03FDE}" type="datetimeFigureOut">
              <a:rPr lang="en-GB" smtClean="0"/>
              <a:t>02/05/2023</a:t>
            </a:fld>
            <a:endParaRPr lang="en-GB"/>
          </a:p>
        </p:txBody>
      </p:sp>
      <p:sp>
        <p:nvSpPr>
          <p:cNvPr id="6" name="Footer Placeholder 5">
            <a:extLst>
              <a:ext uri="{FF2B5EF4-FFF2-40B4-BE49-F238E27FC236}">
                <a16:creationId xmlns:a16="http://schemas.microsoft.com/office/drawing/2014/main" id="{0F91E81A-6BEA-18AC-FA20-4DAA73E7C5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7B5A51-F40D-7AE9-067D-B7EE69A902F7}"/>
              </a:ext>
            </a:extLst>
          </p:cNvPr>
          <p:cNvSpPr>
            <a:spLocks noGrp="1"/>
          </p:cNvSpPr>
          <p:nvPr>
            <p:ph type="sldNum" sz="quarter" idx="12"/>
          </p:nvPr>
        </p:nvSpPr>
        <p:spPr/>
        <p:txBody>
          <a:bodyPr/>
          <a:lstStyle/>
          <a:p>
            <a:fld id="{12FC2DEC-6820-684A-A2F2-7151EC7062A7}" type="slidenum">
              <a:rPr lang="en-GB" smtClean="0"/>
              <a:t>‹#›</a:t>
            </a:fld>
            <a:endParaRPr lang="en-GB"/>
          </a:p>
        </p:txBody>
      </p:sp>
    </p:spTree>
    <p:extLst>
      <p:ext uri="{BB962C8B-B14F-4D97-AF65-F5344CB8AC3E}">
        <p14:creationId xmlns:p14="http://schemas.microsoft.com/office/powerpoint/2010/main" val="944414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DF6935-937E-71FF-98E6-EF84D96BB7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3F62FED4-A6FF-FA73-5D77-8EB6F8A9C7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0B430A4-445E-DA5D-874D-91D45F4189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BBB8A-D214-4744-99C7-9DE0F0D03FDE}" type="datetimeFigureOut">
              <a:rPr lang="en-GB" smtClean="0"/>
              <a:t>02/05/2023</a:t>
            </a:fld>
            <a:endParaRPr lang="en-GB"/>
          </a:p>
        </p:txBody>
      </p:sp>
      <p:sp>
        <p:nvSpPr>
          <p:cNvPr id="5" name="Footer Placeholder 4">
            <a:extLst>
              <a:ext uri="{FF2B5EF4-FFF2-40B4-BE49-F238E27FC236}">
                <a16:creationId xmlns:a16="http://schemas.microsoft.com/office/drawing/2014/main" id="{089C5109-345E-C9E0-1DD2-CAB894F76C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4E34459-E484-4E21-0C7F-F9B22EE0BD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C2DEC-6820-684A-A2F2-7151EC7062A7}" type="slidenum">
              <a:rPr lang="en-GB" smtClean="0"/>
              <a:t>‹#›</a:t>
            </a:fld>
            <a:endParaRPr lang="en-GB"/>
          </a:p>
        </p:txBody>
      </p:sp>
    </p:spTree>
    <p:extLst>
      <p:ext uri="{BB962C8B-B14F-4D97-AF65-F5344CB8AC3E}">
        <p14:creationId xmlns:p14="http://schemas.microsoft.com/office/powerpoint/2010/main" val="1615976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8B57313-F75A-7150-B46B-5D202B9F24D8}"/>
              </a:ext>
            </a:extLst>
          </p:cNvPr>
          <p:cNvSpPr txBox="1"/>
          <p:nvPr/>
        </p:nvSpPr>
        <p:spPr>
          <a:xfrm>
            <a:off x="41148" y="0"/>
            <a:ext cx="10131552" cy="1077218"/>
          </a:xfrm>
          <a:prstGeom prst="rect">
            <a:avLst/>
          </a:prstGeom>
          <a:noFill/>
        </p:spPr>
        <p:txBody>
          <a:bodyPr wrap="square" rtlCol="0">
            <a:spAutoFit/>
          </a:bodyPr>
          <a:lstStyle/>
          <a:p>
            <a:r>
              <a:rPr lang="en-GB" sz="2400" dirty="0">
                <a:effectLst/>
                <a:latin typeface="Calibri" panose="020F0502020204030204" pitchFamily="34" charset="0"/>
                <a:ea typeface="Calibri" panose="020F0502020204030204" pitchFamily="34" charset="0"/>
                <a:cs typeface="Times New Roman" panose="02020603050405020304" pitchFamily="18" charset="0"/>
              </a:rPr>
              <a:t>Impact of rectus sheath catheter analgesia in patients undergoing laparotomy for major abdominal surgery: a retrospective database review.</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dirty="0">
                <a:effectLst/>
                <a:latin typeface="Calibri" panose="020F0502020204030204" pitchFamily="34" charset="0"/>
                <a:ea typeface="Calibri" panose="020F0502020204030204" pitchFamily="34" charset="0"/>
                <a:cs typeface="Times New Roman" panose="02020603050405020304" pitchFamily="18" charset="0"/>
              </a:rPr>
              <a:t>Dr James Rudge, ST7 Anaesthetics; Dr Andreas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Zafiropoulos</a:t>
            </a:r>
            <a:r>
              <a:rPr lang="en-GB" sz="1600" dirty="0">
                <a:effectLst/>
                <a:latin typeface="Calibri" panose="020F0502020204030204" pitchFamily="34" charset="0"/>
                <a:ea typeface="Calibri" panose="020F0502020204030204" pitchFamily="34" charset="0"/>
                <a:cs typeface="Times New Roman" panose="02020603050405020304" pitchFamily="18" charset="0"/>
              </a:rPr>
              <a:t>, Consultant Anaesthetist</a:t>
            </a:r>
          </a:p>
        </p:txBody>
      </p:sp>
      <p:pic>
        <p:nvPicPr>
          <p:cNvPr id="5" name="Picture 4">
            <a:extLst>
              <a:ext uri="{FF2B5EF4-FFF2-40B4-BE49-F238E27FC236}">
                <a16:creationId xmlns:a16="http://schemas.microsoft.com/office/drawing/2014/main" id="{0715F611-CB6D-A63A-CAFB-412A285FB59E}"/>
              </a:ext>
            </a:extLst>
          </p:cNvPr>
          <p:cNvPicPr>
            <a:picLocks noChangeAspect="1"/>
          </p:cNvPicPr>
          <p:nvPr/>
        </p:nvPicPr>
        <p:blipFill>
          <a:blip r:embed="rId2"/>
          <a:stretch>
            <a:fillRect/>
          </a:stretch>
        </p:blipFill>
        <p:spPr>
          <a:xfrm>
            <a:off x="10131552" y="49659"/>
            <a:ext cx="2019300" cy="977900"/>
          </a:xfrm>
          <a:prstGeom prst="rect">
            <a:avLst/>
          </a:prstGeom>
        </p:spPr>
      </p:pic>
      <p:sp>
        <p:nvSpPr>
          <p:cNvPr id="6" name="TextBox 5">
            <a:extLst>
              <a:ext uri="{FF2B5EF4-FFF2-40B4-BE49-F238E27FC236}">
                <a16:creationId xmlns:a16="http://schemas.microsoft.com/office/drawing/2014/main" id="{F50AD60B-7B6C-F3D1-9171-0760CDA40913}"/>
              </a:ext>
            </a:extLst>
          </p:cNvPr>
          <p:cNvSpPr txBox="1"/>
          <p:nvPr/>
        </p:nvSpPr>
        <p:spPr>
          <a:xfrm>
            <a:off x="0" y="1106182"/>
            <a:ext cx="5915025" cy="5632311"/>
          </a:xfrm>
          <a:prstGeom prst="rect">
            <a:avLst/>
          </a:prstGeom>
          <a:noFill/>
        </p:spPr>
        <p:txBody>
          <a:bodyPr wrap="square" rtlCol="0">
            <a:spAutoFit/>
          </a:bodyPr>
          <a:lstStyle/>
          <a:p>
            <a:pPr algn="just"/>
            <a:r>
              <a:rPr lang="en-GB" sz="1200" b="1" dirty="0">
                <a:effectLst/>
                <a:latin typeface="Calibri" panose="020F0502020204030204" pitchFamily="34" charset="0"/>
                <a:ea typeface="Calibri" panose="020F0502020204030204" pitchFamily="34" charset="0"/>
                <a:cs typeface="Times New Roman" panose="02020603050405020304" pitchFamily="18" charset="0"/>
              </a:rPr>
              <a:t>Introduction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1200" dirty="0">
                <a:effectLst/>
                <a:latin typeface="Calibri" panose="020F0502020204030204" pitchFamily="34" charset="0"/>
                <a:ea typeface="Calibri" panose="020F0502020204030204" pitchFamily="34" charset="0"/>
                <a:cs typeface="Times New Roman" panose="02020603050405020304" pitchFamily="18" charset="0"/>
              </a:rPr>
              <a:t>Laparotomy for major abdominal surgery, in particular emergency laparotomy, is associated with high rates of post-operative complications, mortality, and pain [1].  Enhanced recovery guidelines highlight the importance of opioid-sparing techniques in the perioperative period [2].  Catheter insertion into the posterior rectus sheath can be performed by the anaesthetist under ultrasound guidance and infusion of local anaesthetic provides effective postoperative analgesia, reducing opioid requirements whilst avoiding the adverse effects associated with epidural analgesia [3].  Outcome data on the use of abdominal trunk blocks, in particular rectus sheath catheter blocks, after laparotomy are few. </a:t>
            </a:r>
          </a:p>
          <a:p>
            <a:pPr algn="just"/>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just"/>
            <a:r>
              <a:rPr lang="en-GB" sz="1200" b="1" dirty="0">
                <a:effectLst/>
                <a:latin typeface="Calibri" panose="020F0502020204030204" pitchFamily="34" charset="0"/>
                <a:ea typeface="Calibri" panose="020F0502020204030204" pitchFamily="34" charset="0"/>
                <a:cs typeface="Times New Roman" panose="02020603050405020304" pitchFamily="18" charset="0"/>
              </a:rPr>
              <a:t>Methods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1200" dirty="0">
                <a:effectLst/>
                <a:latin typeface="Calibri" panose="020F0502020204030204" pitchFamily="34" charset="0"/>
                <a:ea typeface="Calibri" panose="020F0502020204030204" pitchFamily="34" charset="0"/>
                <a:cs typeface="Times New Roman" panose="02020603050405020304" pitchFamily="18" charset="0"/>
              </a:rPr>
              <a:t>In this quality improvement project, we used retrospective data from the pain service database to assess the impact of rectus sheath catheter analgesia as part of an enhanced recovery programme at our institution. All adult patients undergoing laparotomy for major abdominal surgery and receiving general anaesthesia (GA) + spinal anaesthesia + patient-controlled analgesia (PCA) with or without rectus sheath catheters (RSC) were included.  Pain scores, opioid use, and complication rates over the first three days after surgery as well as duration of stay data were assessed.</a:t>
            </a:r>
          </a:p>
          <a:p>
            <a:pPr algn="just"/>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en-GB" sz="1200" b="1" dirty="0">
                <a:effectLst/>
                <a:latin typeface="Calibri" panose="020F0502020204030204" pitchFamily="34" charset="0"/>
                <a:ea typeface="Calibri" panose="020F0502020204030204" pitchFamily="34" charset="0"/>
                <a:cs typeface="Times New Roman" panose="02020603050405020304" pitchFamily="18" charset="0"/>
              </a:rPr>
              <a:t>Results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1200" dirty="0"/>
              <a:t>A total of 5052 patients were identified.  We did not assess patients receiving epidural analgesia (n=639) or those with incomplete data (n=4281).  Data for patients receiving spinal + GA + RSC + PCA (n=48) was compared to patients receiving spinal + GA + PCA (n=24) over the first three days after surgery.  PCA usage was lower amongst patients receiving RSC with an average reduction in opioid use of 24% on day 1, 23% on day 2, and 11% on day 3. Pain scores were lower amongst patients receiving RSC with an average reduction in reported pain of 22% on day 1, 19% on day 2, and 3% on day 3.  The most common adverse symptoms were pain, nausea and vomiting, and pruritus with rates 72% lower in patients receiving RSC.  The average time to discharge following laparotomy was seven days in patients receiving RSC versus nine days for patients without RSC.</a:t>
            </a:r>
          </a:p>
        </p:txBody>
      </p:sp>
      <p:sp>
        <p:nvSpPr>
          <p:cNvPr id="7" name="TextBox 6">
            <a:extLst>
              <a:ext uri="{FF2B5EF4-FFF2-40B4-BE49-F238E27FC236}">
                <a16:creationId xmlns:a16="http://schemas.microsoft.com/office/drawing/2014/main" id="{98464DE7-7CC8-7041-1604-0CDCD8AD1F30}"/>
              </a:ext>
            </a:extLst>
          </p:cNvPr>
          <p:cNvSpPr txBox="1"/>
          <p:nvPr/>
        </p:nvSpPr>
        <p:spPr>
          <a:xfrm>
            <a:off x="5915025" y="930914"/>
            <a:ext cx="6061329" cy="3477875"/>
          </a:xfrm>
          <a:prstGeom prst="rect">
            <a:avLst/>
          </a:prstGeom>
          <a:noFill/>
        </p:spPr>
        <p:txBody>
          <a:bodyPr wrap="square" rtlCol="0">
            <a:spAutoFit/>
          </a:bodyPr>
          <a:lstStyle/>
          <a:p>
            <a:pPr algn="just"/>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1200" b="1" dirty="0">
                <a:effectLst/>
                <a:latin typeface="Calibri" panose="020F0502020204030204" pitchFamily="34" charset="0"/>
                <a:ea typeface="Calibri" panose="020F0502020204030204" pitchFamily="34" charset="0"/>
                <a:cs typeface="Times New Roman" panose="02020603050405020304" pitchFamily="18" charset="0"/>
              </a:rPr>
              <a:t>Conclusion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1200" dirty="0">
                <a:latin typeface="Calibri" panose="020F0502020204030204" pitchFamily="34" charset="0"/>
                <a:ea typeface="Calibri" panose="020F0502020204030204" pitchFamily="34" charset="0"/>
                <a:cs typeface="Times New Roman" panose="02020603050405020304" pitchFamily="18" charset="0"/>
              </a:rPr>
              <a:t>Our data is suggestive of a benefit in post-operative pain scores, opioid usage, rate of adverse symptoms and time to discharge in patients receiving RSC as part of an enhanced recovery programme after laparotomy for major abdominal surgery.  The data is a small cohort from a retrospective dataset but suggests that the procedure may provide benefit to patients having major abdominal surgery at our institution. Further study in this area is warranted. </a:t>
            </a:r>
          </a:p>
          <a:p>
            <a:pPr algn="just"/>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just"/>
            <a:r>
              <a:rPr lang="en-GB" sz="1000" b="1" dirty="0">
                <a:effectLst/>
                <a:latin typeface="Calibri" panose="020F0502020204030204" pitchFamily="34" charset="0"/>
                <a:ea typeface="Calibri" panose="020F0502020204030204" pitchFamily="34" charset="0"/>
                <a:cs typeface="Times New Roman" panose="02020603050405020304" pitchFamily="18" charset="0"/>
              </a:rPr>
              <a:t>References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en-GB" sz="1000" dirty="0" err="1">
                <a:effectLst/>
                <a:latin typeface="Calibri" panose="020F0502020204030204" pitchFamily="34" charset="0"/>
                <a:ea typeface="Calibri" panose="020F0502020204030204" pitchFamily="34" charset="0"/>
                <a:cs typeface="Times New Roman" panose="02020603050405020304" pitchFamily="18" charset="0"/>
              </a:rPr>
              <a:t>Tengberg</a:t>
            </a:r>
            <a:r>
              <a:rPr lang="en-GB" sz="1000" dirty="0">
                <a:effectLst/>
                <a:latin typeface="Calibri" panose="020F0502020204030204" pitchFamily="34" charset="0"/>
                <a:ea typeface="Calibri" panose="020F0502020204030204" pitchFamily="34" charset="0"/>
                <a:cs typeface="Times New Roman" panose="02020603050405020304" pitchFamily="18" charset="0"/>
              </a:rPr>
              <a:t> L.T.,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Cihoric</a:t>
            </a:r>
            <a:r>
              <a:rPr lang="en-GB" sz="1000" dirty="0">
                <a:effectLst/>
                <a:latin typeface="Calibri" panose="020F0502020204030204" pitchFamily="34" charset="0"/>
                <a:ea typeface="Calibri" panose="020F0502020204030204" pitchFamily="34" charset="0"/>
                <a:cs typeface="Times New Roman" panose="02020603050405020304" pitchFamily="18" charset="0"/>
              </a:rPr>
              <a:t> M., Foss N.B., Bay-Nielson M.,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Gogenur</a:t>
            </a:r>
            <a:r>
              <a:rPr lang="en-GB" sz="1000" dirty="0">
                <a:effectLst/>
                <a:latin typeface="Calibri" panose="020F0502020204030204" pitchFamily="34" charset="0"/>
                <a:ea typeface="Calibri" panose="020F0502020204030204" pitchFamily="34" charset="0"/>
                <a:cs typeface="Times New Roman" panose="02020603050405020304" pitchFamily="18" charset="0"/>
              </a:rPr>
              <a:t> I.,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Henrikson</a:t>
            </a:r>
            <a:r>
              <a:rPr lang="en-GB" sz="1000" dirty="0">
                <a:effectLst/>
                <a:latin typeface="Calibri" panose="020F0502020204030204" pitchFamily="34" charset="0"/>
                <a:ea typeface="Calibri" panose="020F0502020204030204" pitchFamily="34" charset="0"/>
                <a:cs typeface="Times New Roman" panose="02020603050405020304" pitchFamily="18" charset="0"/>
              </a:rPr>
              <a:t> R., Jensen T.K.,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Tolstrup</a:t>
            </a:r>
            <a:r>
              <a:rPr lang="en-GB" sz="1000" dirty="0">
                <a:effectLst/>
                <a:latin typeface="Calibri" panose="020F0502020204030204" pitchFamily="34" charset="0"/>
                <a:ea typeface="Calibri" panose="020F0502020204030204" pitchFamily="34" charset="0"/>
                <a:cs typeface="Times New Roman" panose="02020603050405020304" pitchFamily="18" charset="0"/>
              </a:rPr>
              <a:t> M.-B., Nielson L.B.J.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Complications after emergency laparotomy beyond the immediate postoperative period – a retrospective, observational cohort study of 1139 patients</a:t>
            </a:r>
            <a:r>
              <a:rPr lang="en-GB" sz="1000" dirty="0">
                <a:effectLst/>
                <a:latin typeface="Calibri" panose="020F0502020204030204" pitchFamily="34" charset="0"/>
                <a:ea typeface="Calibri" panose="020F0502020204030204" pitchFamily="34" charset="0"/>
                <a:cs typeface="Times New Roman" panose="02020603050405020304" pitchFamily="18" charset="0"/>
              </a:rPr>
              <a:t>. Anaesthesia. March 2017; 72; 3: 309-316</a:t>
            </a:r>
          </a:p>
          <a:p>
            <a:pPr marL="342900" lvl="0" indent="-342900" algn="just">
              <a:buFont typeface="+mj-lt"/>
              <a:buAutoNum type="arabicPeriod"/>
            </a:pPr>
            <a:r>
              <a:rPr lang="en-GB" sz="1000" dirty="0">
                <a:effectLst/>
                <a:latin typeface="Calibri" panose="020F0502020204030204" pitchFamily="34" charset="0"/>
                <a:ea typeface="Calibri" panose="020F0502020204030204" pitchFamily="34" charset="0"/>
                <a:cs typeface="Times New Roman" panose="02020603050405020304" pitchFamily="18" charset="0"/>
              </a:rPr>
              <a:t>Scott M.J.,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Baldini</a:t>
            </a:r>
            <a:r>
              <a:rPr lang="en-GB" sz="1000" dirty="0">
                <a:effectLst/>
                <a:latin typeface="Calibri" panose="020F0502020204030204" pitchFamily="34" charset="0"/>
                <a:ea typeface="Calibri" panose="020F0502020204030204" pitchFamily="34" charset="0"/>
                <a:cs typeface="Times New Roman" panose="02020603050405020304" pitchFamily="18" charset="0"/>
              </a:rPr>
              <a:t> G., Fearon K.C.H.,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Feldheiser</a:t>
            </a:r>
            <a:r>
              <a:rPr lang="en-GB" sz="1000" dirty="0">
                <a:effectLst/>
                <a:latin typeface="Calibri" panose="020F0502020204030204" pitchFamily="34" charset="0"/>
                <a:ea typeface="Calibri" panose="020F0502020204030204" pitchFamily="34" charset="0"/>
                <a:cs typeface="Times New Roman" panose="02020603050405020304" pitchFamily="18" charset="0"/>
              </a:rPr>
              <a:t> A., Feldman L.S., Gan T.J.,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Ljungqvist</a:t>
            </a:r>
            <a:r>
              <a:rPr lang="en-GB" sz="1000" dirty="0">
                <a:effectLst/>
                <a:latin typeface="Calibri" panose="020F0502020204030204" pitchFamily="34" charset="0"/>
                <a:ea typeface="Calibri" panose="020F0502020204030204" pitchFamily="34" charset="0"/>
                <a:cs typeface="Times New Roman" panose="02020603050405020304" pitchFamily="18" charset="0"/>
              </a:rPr>
              <a:t> O., Lobo D.N., Rockall T.A.,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Schricker</a:t>
            </a:r>
            <a:r>
              <a:rPr lang="en-GB" sz="1000" dirty="0">
                <a:effectLst/>
                <a:latin typeface="Calibri" panose="020F0502020204030204" pitchFamily="34" charset="0"/>
                <a:ea typeface="Calibri" panose="020F0502020204030204" pitchFamily="34" charset="0"/>
                <a:cs typeface="Times New Roman" panose="02020603050405020304" pitchFamily="18" charset="0"/>
              </a:rPr>
              <a:t> T., Carli F.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Enhanced recovery after surgery (ERAS) for </a:t>
            </a:r>
            <a:r>
              <a:rPr lang="en-GB" sz="1000" i="1" dirty="0" err="1">
                <a:effectLst/>
                <a:latin typeface="Calibri" panose="020F0502020204030204" pitchFamily="34" charset="0"/>
                <a:ea typeface="Calibri" panose="020F0502020204030204" pitchFamily="34" charset="0"/>
                <a:cs typeface="Times New Roman" panose="02020603050405020304" pitchFamily="18" charset="0"/>
              </a:rPr>
              <a:t>gastroinstestinal</a:t>
            </a:r>
            <a:r>
              <a:rPr lang="en-GB" sz="1000" i="1" dirty="0">
                <a:effectLst/>
                <a:latin typeface="Calibri" panose="020F0502020204030204" pitchFamily="34" charset="0"/>
                <a:ea typeface="Calibri" panose="020F0502020204030204" pitchFamily="34" charset="0"/>
                <a:cs typeface="Times New Roman" panose="02020603050405020304" pitchFamily="18" charset="0"/>
              </a:rPr>
              <a:t> surgery, part 1: pathophysiological considerations</a:t>
            </a:r>
            <a:r>
              <a:rPr lang="en-GB" sz="1000" dirty="0">
                <a:effectLst/>
                <a:latin typeface="Calibri" panose="020F0502020204030204" pitchFamily="34" charset="0"/>
                <a:ea typeface="Calibri" panose="020F0502020204030204" pitchFamily="34" charset="0"/>
                <a:cs typeface="Times New Roman" panose="02020603050405020304" pitchFamily="18" charset="0"/>
              </a:rPr>
              <a:t>.  Acta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Anaesthesiologica</a:t>
            </a:r>
            <a:r>
              <a:rPr lang="en-GB" sz="1000" dirty="0">
                <a:effectLst/>
                <a:latin typeface="Calibri" panose="020F0502020204030204" pitchFamily="34" charset="0"/>
                <a:ea typeface="Calibri" panose="020F0502020204030204" pitchFamily="34" charset="0"/>
                <a:cs typeface="Times New Roman" panose="02020603050405020304" pitchFamily="18" charset="0"/>
              </a:rPr>
              <a:t> Scandinavica. November 2017; 59; 10: 1212-1231. </a:t>
            </a:r>
          </a:p>
          <a:p>
            <a:pPr marL="342900" lvl="0" indent="-342900" algn="just">
              <a:buFont typeface="+mj-lt"/>
              <a:buAutoNum type="arabicPeriod"/>
            </a:pPr>
            <a:r>
              <a:rPr lang="en-GB" sz="1000" dirty="0" err="1">
                <a:effectLst/>
                <a:latin typeface="Calibri" panose="020F0502020204030204" pitchFamily="34" charset="0"/>
                <a:ea typeface="Calibri" panose="020F0502020204030204" pitchFamily="34" charset="0"/>
                <a:cs typeface="Times New Roman" panose="02020603050405020304" pitchFamily="18" charset="0"/>
              </a:rPr>
              <a:t>Rucklidge</a:t>
            </a:r>
            <a:r>
              <a:rPr lang="en-GB" sz="1000" dirty="0">
                <a:effectLst/>
                <a:latin typeface="Calibri" panose="020F0502020204030204" pitchFamily="34" charset="0"/>
                <a:ea typeface="Calibri" panose="020F0502020204030204" pitchFamily="34" charset="0"/>
                <a:cs typeface="Times New Roman" panose="02020603050405020304" pitchFamily="18" charset="0"/>
              </a:rPr>
              <a:t> M., Beattie E., </a:t>
            </a:r>
            <a:r>
              <a:rPr lang="en-GB" sz="1000" i="1" dirty="0">
                <a:effectLst/>
                <a:latin typeface="Calibri" panose="020F0502020204030204" pitchFamily="34" charset="0"/>
                <a:ea typeface="Calibri" panose="020F0502020204030204" pitchFamily="34" charset="0"/>
                <a:cs typeface="Times New Roman" panose="02020603050405020304" pitchFamily="18" charset="0"/>
              </a:rPr>
              <a:t>Rectus sheath catheter analgesia for patients undergoing laparotomy.</a:t>
            </a:r>
            <a:r>
              <a:rPr lang="en-GB" sz="1000" dirty="0">
                <a:effectLst/>
                <a:latin typeface="Calibri" panose="020F0502020204030204" pitchFamily="34" charset="0"/>
                <a:ea typeface="Calibri" panose="020F0502020204030204" pitchFamily="34" charset="0"/>
                <a:cs typeface="Times New Roman" panose="02020603050405020304" pitchFamily="18" charset="0"/>
              </a:rPr>
              <a:t>  BJA Education. 2018; 18; 6: 166-172 </a:t>
            </a:r>
          </a:p>
          <a:p>
            <a:pPr algn="just"/>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GB" sz="1200" dirty="0"/>
          </a:p>
        </p:txBody>
      </p:sp>
      <p:graphicFrame>
        <p:nvGraphicFramePr>
          <p:cNvPr id="8" name="Chart 7">
            <a:extLst>
              <a:ext uri="{FF2B5EF4-FFF2-40B4-BE49-F238E27FC236}">
                <a16:creationId xmlns:a16="http://schemas.microsoft.com/office/drawing/2014/main" id="{2F8D8B2A-7276-5DC6-2B60-3B3E3EC3E9DF}"/>
              </a:ext>
            </a:extLst>
          </p:cNvPr>
          <p:cNvGraphicFramePr>
            <a:graphicFrameLocks/>
          </p:cNvGraphicFramePr>
          <p:nvPr>
            <p:extLst>
              <p:ext uri="{D42A27DB-BD31-4B8C-83A1-F6EECF244321}">
                <p14:modId xmlns:p14="http://schemas.microsoft.com/office/powerpoint/2010/main" val="3504524945"/>
              </p:ext>
            </p:extLst>
          </p:nvPr>
        </p:nvGraphicFramePr>
        <p:xfrm>
          <a:off x="5740527" y="4292093"/>
          <a:ext cx="3259072" cy="1945381"/>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428C4C70-BDF2-6021-35F0-B07987C16DC6}"/>
              </a:ext>
            </a:extLst>
          </p:cNvPr>
          <p:cNvSpPr txBox="1"/>
          <p:nvPr/>
        </p:nvSpPr>
        <p:spPr>
          <a:xfrm>
            <a:off x="5915025" y="6580892"/>
            <a:ext cx="2541652" cy="215444"/>
          </a:xfrm>
          <a:prstGeom prst="rect">
            <a:avLst/>
          </a:prstGeom>
          <a:noFill/>
        </p:spPr>
        <p:txBody>
          <a:bodyPr wrap="square" rtlCol="0">
            <a:spAutoFit/>
          </a:bodyPr>
          <a:lstStyle/>
          <a:p>
            <a:r>
              <a:rPr lang="en-GB" sz="800" dirty="0"/>
              <a:t>Figure 1: PCA usage over first 3 post-operative days </a:t>
            </a:r>
          </a:p>
        </p:txBody>
      </p:sp>
      <p:sp>
        <p:nvSpPr>
          <p:cNvPr id="11" name="TextBox 10">
            <a:extLst>
              <a:ext uri="{FF2B5EF4-FFF2-40B4-BE49-F238E27FC236}">
                <a16:creationId xmlns:a16="http://schemas.microsoft.com/office/drawing/2014/main" id="{A14C2CA2-2BFA-E3C3-B291-C239A8FFFCE7}"/>
              </a:ext>
            </a:extLst>
          </p:cNvPr>
          <p:cNvSpPr txBox="1"/>
          <p:nvPr/>
        </p:nvSpPr>
        <p:spPr>
          <a:xfrm>
            <a:off x="8701092" y="6580892"/>
            <a:ext cx="3275261" cy="215444"/>
          </a:xfrm>
          <a:prstGeom prst="rect">
            <a:avLst/>
          </a:prstGeom>
          <a:noFill/>
        </p:spPr>
        <p:txBody>
          <a:bodyPr wrap="square" rtlCol="0">
            <a:spAutoFit/>
          </a:bodyPr>
          <a:lstStyle/>
          <a:p>
            <a:r>
              <a:rPr lang="en-GB" sz="800" dirty="0"/>
              <a:t>Figure 2: Adverse events by cohort: </a:t>
            </a:r>
            <a:r>
              <a:rPr lang="en-GB" sz="800" dirty="0" err="1"/>
              <a:t>spinal+PCA</a:t>
            </a:r>
            <a:r>
              <a:rPr lang="en-GB" sz="800" dirty="0"/>
              <a:t> </a:t>
            </a:r>
            <a:r>
              <a:rPr lang="en-GB" sz="800" dirty="0" err="1"/>
              <a:t>vS</a:t>
            </a:r>
            <a:r>
              <a:rPr lang="en-GB" sz="800" dirty="0"/>
              <a:t> spinal + PCA + RSC</a:t>
            </a:r>
          </a:p>
        </p:txBody>
      </p:sp>
      <p:graphicFrame>
        <p:nvGraphicFramePr>
          <p:cNvPr id="2" name="Chart 1">
            <a:extLst>
              <a:ext uri="{FF2B5EF4-FFF2-40B4-BE49-F238E27FC236}">
                <a16:creationId xmlns:a16="http://schemas.microsoft.com/office/drawing/2014/main" id="{E85E74BF-077D-5B59-65D7-763A45752B8C}"/>
              </a:ext>
            </a:extLst>
          </p:cNvPr>
          <p:cNvGraphicFramePr>
            <a:graphicFrameLocks/>
          </p:cNvGraphicFramePr>
          <p:nvPr>
            <p:extLst>
              <p:ext uri="{D42A27DB-BD31-4B8C-83A1-F6EECF244321}">
                <p14:modId xmlns:p14="http://schemas.microsoft.com/office/powerpoint/2010/main" val="739461539"/>
              </p:ext>
            </p:extLst>
          </p:nvPr>
        </p:nvGraphicFramePr>
        <p:xfrm>
          <a:off x="8870912" y="4292094"/>
          <a:ext cx="3456846" cy="229141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39663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013A5720-5F86-49B2-B83C-ED0443D5988F}"/>
</file>

<file path=customXml/itemProps2.xml><?xml version="1.0" encoding="utf-8"?>
<ds:datastoreItem xmlns:ds="http://schemas.openxmlformats.org/officeDocument/2006/customXml" ds:itemID="{3C90C066-8CC8-4E10-B5A1-B22A2396FBD6}"/>
</file>

<file path=customXml/itemProps3.xml><?xml version="1.0" encoding="utf-8"?>
<ds:datastoreItem xmlns:ds="http://schemas.openxmlformats.org/officeDocument/2006/customXml" ds:itemID="{E0C7C25B-3568-4087-A871-2134D3B04640}"/>
</file>

<file path=docProps/app.xml><?xml version="1.0" encoding="utf-8"?>
<Properties xmlns="http://schemas.openxmlformats.org/officeDocument/2006/extended-properties" xmlns:vt="http://schemas.openxmlformats.org/officeDocument/2006/docPropsVTypes">
  <TotalTime>25</TotalTime>
  <Words>711</Words>
  <Application>Microsoft Macintosh PowerPoint</Application>
  <PresentationFormat>Widescreen</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Rudge (Institute of Clinical Sciences)</dc:creator>
  <cp:lastModifiedBy>James Rudge (Institute of Clinical Sciences)</cp:lastModifiedBy>
  <cp:revision>5</cp:revision>
  <dcterms:created xsi:type="dcterms:W3CDTF">2023-03-22T14:29:54Z</dcterms:created>
  <dcterms:modified xsi:type="dcterms:W3CDTF">2023-05-02T08:34:20Z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ies>
</file>